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302" r:id="rId107"/>
    <p:sldId id="303" r:id="rId108"/>
    <p:sldId id="298" r:id="rId109"/>
    <p:sldId id="299" r:id="rId110"/>
    <p:sldId id="322" r:id="rId111"/>
    <p:sldId id="323" r:id="rId112"/>
    <p:sldId id="324" r:id="rId113"/>
    <p:sldId id="301" r:id="rId114"/>
    <p:sldId id="300" r:id="rId115"/>
    <p:sldId id="306" r:id="rId116"/>
    <p:sldId id="304" r:id="rId117"/>
    <p:sldId id="305" r:id="rId118"/>
    <p:sldId id="307" r:id="rId119"/>
    <p:sldId id="308" r:id="rId120"/>
    <p:sldId id="309" r:id="rId121"/>
    <p:sldId id="310" r:id="rId122"/>
    <p:sldId id="325" r:id="rId123"/>
    <p:sldId id="326" r:id="rId124"/>
    <p:sldId id="327" r:id="rId125"/>
    <p:sldId id="311" r:id="rId126"/>
    <p:sldId id="312" r:id="rId127"/>
    <p:sldId id="313"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9" autoAdjust="0"/>
    <p:restoredTop sz="94660"/>
  </p:normalViewPr>
  <p:slideViewPr>
    <p:cSldViewPr snapToGrid="0">
      <p:cViewPr varScale="1">
        <p:scale>
          <a:sx n="122" d="100"/>
          <a:sy n="122" d="100"/>
        </p:scale>
        <p:origin x="21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8/30/22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6</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594733082"/>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6</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106</a:t>
                      </a:r>
                      <a:r>
                        <a:rPr lang="zh-CN" altLang="en-US" dirty="0"/>
                        <a:t>（不考虑利息）（支出</a:t>
                      </a:r>
                      <a:r>
                        <a:rPr lang="en-US" altLang="zh-CN" dirty="0"/>
                        <a:t>106</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106</a:t>
                      </a:r>
                      <a:r>
                        <a:rPr lang="zh-CN" altLang="en-US" dirty="0"/>
                        <a:t>（不考虑利息）（支出</a:t>
                      </a:r>
                      <a:r>
                        <a:rPr lang="en-US" altLang="zh-CN" dirty="0"/>
                        <a:t>106</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106</a:t>
                      </a:r>
                      <a:r>
                        <a:rPr lang="zh-CN" altLang="en-US" dirty="0"/>
                        <a:t>（收入</a:t>
                      </a:r>
                      <a:r>
                        <a:rPr lang="en-US" altLang="zh-CN" dirty="0"/>
                        <a:t>106</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110-106=4</a:t>
                      </a:r>
                      <a:endParaRPr lang="en-US" dirty="0"/>
                    </a:p>
                  </a:txBody>
                  <a:tcPr/>
                </a:tc>
                <a:tc>
                  <a:txBody>
                    <a:bodyPr/>
                    <a:lstStyle/>
                    <a:p>
                      <a:r>
                        <a:rPr lang="zh-CN" altLang="en-US" dirty="0"/>
                        <a:t>期末流入：市场价格</a:t>
                      </a:r>
                      <a:r>
                        <a:rPr lang="en-US" altLang="zh-CN" dirty="0"/>
                        <a:t>-106&gt;4</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a:t>Pricing and valuation of option</a:t>
            </a:r>
            <a:br>
              <a:rPr lang="en-US"/>
            </a:br>
            <a:r>
              <a:rPr lang="en-US"/>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a:t>In order to replicate the call option at contract inception (t = 0), we also must borrow at the risk-free rate, r, and use the proceeds to purchase the underlying at price of S0.</a:t>
            </a:r>
          </a:p>
          <a:p>
            <a:r>
              <a:rPr lang="en-US" sz="2000" b="1"/>
              <a:t>Exercise </a:t>
            </a:r>
            <a:r>
              <a:rPr lang="en-US" sz="2000"/>
              <a:t>(</a:t>
            </a:r>
            <a:r>
              <a:rPr lang="en-US" sz="2000" i="1"/>
              <a:t>ST </a:t>
            </a:r>
            <a:r>
              <a:rPr lang="en-US" sz="2000"/>
              <a:t>&gt; </a:t>
            </a:r>
            <a:r>
              <a:rPr lang="en-US" sz="2000" i="1"/>
              <a:t>X</a:t>
            </a:r>
            <a:r>
              <a:rPr lang="en-US" sz="2000"/>
              <a:t>): Sell the underlying for </a:t>
            </a:r>
            <a:r>
              <a:rPr lang="en-US" sz="2000" i="1"/>
              <a:t>ST </a:t>
            </a:r>
            <a:r>
              <a:rPr lang="en-US" sz="2000"/>
              <a:t>and use the proceeds to repay </a:t>
            </a:r>
            <a:r>
              <a:rPr lang="en-US" sz="2000" i="1"/>
              <a:t>X</a:t>
            </a:r>
            <a:r>
              <a:rPr lang="en-US" sz="2000"/>
              <a:t>.</a:t>
            </a:r>
          </a:p>
          <a:p>
            <a:r>
              <a:rPr lang="en-US" sz="2000" b="1"/>
              <a:t>No exercise </a:t>
            </a:r>
            <a:r>
              <a:rPr lang="en-US" sz="2000"/>
              <a:t>(</a:t>
            </a:r>
            <a:r>
              <a:rPr lang="en-US" sz="2000" i="1"/>
              <a:t>ST </a:t>
            </a:r>
            <a:r>
              <a:rPr lang="en-US" sz="2000"/>
              <a:t>&lt; </a:t>
            </a:r>
            <a:r>
              <a:rPr lang="en-US" sz="2000" i="1"/>
              <a:t>X</a:t>
            </a:r>
            <a:r>
              <a:rPr lang="en-US" sz="2000"/>
              <a:t>): No settlement is required.</a:t>
            </a:r>
          </a:p>
          <a:p>
            <a:r>
              <a:rPr lang="en-US" sz="2000"/>
              <a:t>The non-linear payoff profile of an option requires that the replicating transaction be adjusted as this likelihood changes.</a:t>
            </a:r>
          </a:p>
          <a:p>
            <a:r>
              <a:rPr lang="en-US" sz="2000"/>
              <a:t>In order to replicate the put option at contract inception (t = 0), we must sell the underlying short at a price of S0 and lend the proceeds at the risk-free rate, r.</a:t>
            </a:r>
          </a:p>
          <a:p>
            <a:r>
              <a:rPr lang="en-US" sz="2000" b="1"/>
              <a:t>Exercise </a:t>
            </a:r>
            <a:r>
              <a:rPr lang="en-US" sz="2000"/>
              <a:t>(</a:t>
            </a:r>
            <a:r>
              <a:rPr lang="en-US" sz="2000" i="1"/>
              <a:t>ST </a:t>
            </a:r>
            <a:r>
              <a:rPr lang="en-US" sz="2000"/>
              <a:t>&lt; </a:t>
            </a:r>
            <a:r>
              <a:rPr lang="en-US" sz="2000" i="1"/>
              <a:t>X</a:t>
            </a:r>
            <a:r>
              <a:rPr lang="en-US" sz="2000"/>
              <a:t>): Purchase the underlying for ST from the proceeds of the risk-free loan.</a:t>
            </a:r>
          </a:p>
          <a:p>
            <a:pPr marL="0" indent="0">
              <a:buNone/>
            </a:pPr>
            <a:r>
              <a:rPr lang="en-US" sz="2000"/>
              <a:t>  </a:t>
            </a:r>
            <a:r>
              <a:rPr lang="en-US" sz="2000" b="1"/>
              <a:t>No exercise </a:t>
            </a:r>
            <a:r>
              <a:rPr lang="en-US" sz="2000"/>
              <a:t>(</a:t>
            </a:r>
            <a:r>
              <a:rPr lang="en-US" sz="2000" i="1"/>
              <a:t>ST </a:t>
            </a:r>
            <a:r>
              <a:rPr lang="en-US" sz="2000"/>
              <a:t>&gt; </a:t>
            </a:r>
            <a:r>
              <a:rPr lang="en-US" sz="2000" i="1"/>
              <a:t>X</a:t>
            </a:r>
            <a:r>
              <a:rPr lang="en-US" sz="200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a:t>Pricing and valuation of option</a:t>
            </a:r>
            <a:br>
              <a:rPr lang="en-US"/>
            </a:br>
            <a:r>
              <a:rPr lang="en-US"/>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a:t>Pricing and valuation of option</a:t>
            </a:r>
            <a:br>
              <a:rPr lang="en-US"/>
            </a:br>
            <a:r>
              <a:rPr lang="en-US"/>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a:t>Pricing and valuation of option</a:t>
            </a:r>
            <a:br>
              <a:rPr lang="en-US"/>
            </a:br>
            <a:r>
              <a:rPr lang="en-US"/>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a:t>Pricing and valuation of option</a:t>
            </a:r>
            <a:br>
              <a:rPr lang="en-US"/>
            </a:br>
            <a:r>
              <a:rPr lang="en-US"/>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a:bodyPr>
          <a:lstStyle/>
          <a:p>
            <a:r>
              <a:rPr lang="en-US" sz="200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(c</a:t>
            </a:r>
            <a:r>
              <a:rPr lang="en-US" sz="2000" baseline="-25000"/>
              <a:t>t</a:t>
            </a:r>
            <a:r>
              <a:rPr lang="en-US" sz="2000"/>
              <a:t> or p</a:t>
            </a:r>
            <a:r>
              <a:rPr lang="en-US" sz="2000" baseline="-25000"/>
              <a:t>t</a:t>
            </a:r>
            <a:r>
              <a:rPr lang="en-US" sz="2000"/>
              <a:t>, for a call or put, respectively) that reflects the option’s future expected payoff.</a:t>
            </a:r>
          </a:p>
          <a:p>
            <a:r>
              <a:rPr lang="en-US" sz="2000"/>
              <a:t>The time value of an option is equal to the difference between the current option price and the option’s current payoff (or exercise value).</a:t>
            </a:r>
          </a:p>
          <a:p>
            <a:r>
              <a:rPr lang="en-US" altLang="zh-CN" sz="2000"/>
              <a:t>c</a:t>
            </a:r>
            <a:r>
              <a:rPr lang="en-US" altLang="zh-CN" sz="2000" baseline="-25000"/>
              <a:t>t</a:t>
            </a:r>
            <a:r>
              <a:rPr lang="en-US" altLang="zh-CN" sz="2000"/>
              <a:t> = Max(0,S</a:t>
            </a:r>
            <a:r>
              <a:rPr lang="en-US" altLang="zh-CN" sz="2000" baseline="-25000"/>
              <a:t>t</a:t>
            </a:r>
            <a:r>
              <a:rPr lang="en-US" altLang="zh-CN" sz="2000"/>
              <a:t>-X/(1+r)</a:t>
            </a:r>
            <a:r>
              <a:rPr lang="en-US" altLang="zh-CN" sz="2000" baseline="30000"/>
              <a:t>T-t</a:t>
            </a:r>
            <a:r>
              <a:rPr lang="en-US" altLang="zh-CN" sz="2000"/>
              <a:t>) + Time value</a:t>
            </a:r>
          </a:p>
          <a:p>
            <a:r>
              <a:rPr lang="en-US" altLang="zh-CN" sz="2000"/>
              <a:t>p</a:t>
            </a:r>
            <a:r>
              <a:rPr lang="en-US" altLang="zh-CN" sz="2000" baseline="-25000"/>
              <a:t>t</a:t>
            </a:r>
            <a:r>
              <a:rPr lang="en-US" altLang="zh-CN" sz="2000"/>
              <a:t> = Max(0,X/(1+r)</a:t>
            </a:r>
            <a:r>
              <a:rPr lang="en-US" altLang="zh-CN" sz="2000" baseline="30000"/>
              <a:t>T-t</a:t>
            </a:r>
            <a:r>
              <a:rPr lang="en-US" altLang="zh-CN" sz="2000"/>
              <a:t>-S</a:t>
            </a:r>
            <a:r>
              <a:rPr lang="en-US" altLang="zh-CN" sz="2000" baseline="-25000"/>
              <a:t>t</a:t>
            </a:r>
            <a:r>
              <a:rPr lang="en-US" altLang="zh-CN" sz="2000"/>
              <a:t>) + Time value</a:t>
            </a:r>
          </a:p>
          <a:p>
            <a:r>
              <a:rPr lang="en-US" sz="2000"/>
              <a:t>The time value of an option is always positive but declines to zero at maturity, a process referred to as time value decay.</a:t>
            </a:r>
            <a:endParaRPr lang="en-US" altLang="zh-CN" sz="2000"/>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a:t>Pricing and valuation of option</a:t>
            </a:r>
            <a:br>
              <a:rPr lang="en-US"/>
            </a:br>
            <a:r>
              <a:rPr lang="en-US"/>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000" dirty="0"/>
              <a:t>Example 1 showed that a one-year put option with an exercise price (X) of EUR</a:t>
            </a:r>
            <a:r>
              <a:rPr lang="zh-CN" altLang="en-US" sz="2000" dirty="0"/>
              <a:t> </a:t>
            </a:r>
            <a:r>
              <a:rPr lang="en-US" sz="2000" dirty="0"/>
              <a:t>1,000 had an exercise value of EUR 45.04 with six months remaining to maturity</a:t>
            </a:r>
            <a:r>
              <a:rPr lang="zh-CN" altLang="en-US" sz="2000" dirty="0"/>
              <a:t> </a:t>
            </a:r>
            <a:r>
              <a:rPr lang="en-US" sz="2000" dirty="0"/>
              <a:t>when the spot price (St) was EUR 950. If we observe a current put option price</a:t>
            </a:r>
            <a:r>
              <a:rPr lang="zh-CN" altLang="en-US" sz="2000" dirty="0"/>
              <a:t> </a:t>
            </a:r>
            <a:r>
              <a:rPr lang="en-US" sz="2000" dirty="0"/>
              <a:t>(</a:t>
            </a:r>
            <a:r>
              <a:rPr lang="en-US" sz="2000" dirty="0" err="1"/>
              <a:t>pt</a:t>
            </a:r>
            <a:r>
              <a:rPr lang="en-US" sz="20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5902061" cy="1499616"/>
          </a:xfrm>
        </p:spPr>
        <p:txBody>
          <a:bodyPr>
            <a:normAutofit/>
          </a:bodyPr>
          <a:lstStyle/>
          <a:p>
            <a:r>
              <a:rPr lang="en-US" sz="3900"/>
              <a:t>Pricing and valuation of option</a:t>
            </a:r>
            <a:br>
              <a:rPr lang="en-US" sz="3900"/>
            </a:br>
            <a:r>
              <a:rPr lang="en-US" sz="390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a:t>deep-in-the-money option</a:t>
            </a:r>
            <a:r>
              <a:rPr lang="en-US" dirty="0"/>
              <a:t>, or one that is highly likely to be exercised, usually demonstrates a nearly one-to-one correspondence between option price and underlying price changes. A </a:t>
            </a:r>
            <a:r>
              <a:rPr lang="en-US"/>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066818" cy="1499616"/>
          </a:xfrm>
        </p:spPr>
        <p:txBody>
          <a:bodyPr>
            <a:normAutofit/>
          </a:bodyPr>
          <a:lstStyle/>
          <a:p>
            <a:r>
              <a:rPr lang="en-US" sz="3900"/>
              <a:t>Pricing and valuation of option</a:t>
            </a:r>
            <a:br>
              <a:rPr lang="en-US" sz="3900"/>
            </a:br>
            <a:r>
              <a:rPr lang="en-US" sz="390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10523</Words>
  <Application>Microsoft Macintosh PowerPoint</Application>
  <PresentationFormat>宽屏</PresentationFormat>
  <Paragraphs>931</Paragraphs>
  <Slides>127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127</vt:i4>
      </vt:variant>
    </vt:vector>
  </HeadingPairs>
  <TitlesOfParts>
    <vt:vector size="134" baseType="lpstr">
      <vt:lpstr>Arial</vt: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2022-08-30T13:41:54Z</dcterms:created>
  <dcterms:modified xsi:type="dcterms:W3CDTF">2022-08-30T13:42:16Z</dcterms:modified>
</cp:coreProperties>
</file>